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8" r:id="rId4"/>
    <p:sldId id="261" r:id="rId5"/>
    <p:sldId id="262" r:id="rId6"/>
    <p:sldId id="264" r:id="rId7"/>
    <p:sldId id="267" r:id="rId8"/>
    <p:sldId id="298" r:id="rId9"/>
    <p:sldId id="299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64" r:id="rId23"/>
    <p:sldId id="365" r:id="rId24"/>
    <p:sldId id="371" r:id="rId25"/>
    <p:sldId id="268" r:id="rId26"/>
    <p:sldId id="263" r:id="rId27"/>
    <p:sldId id="270" r:id="rId28"/>
    <p:sldId id="271" r:id="rId29"/>
    <p:sldId id="272" r:id="rId30"/>
    <p:sldId id="273" r:id="rId31"/>
    <p:sldId id="275" r:id="rId32"/>
    <p:sldId id="276" r:id="rId33"/>
    <p:sldId id="279" r:id="rId34"/>
    <p:sldId id="281" r:id="rId35"/>
    <p:sldId id="280" r:id="rId36"/>
    <p:sldId id="282" r:id="rId37"/>
    <p:sldId id="283" r:id="rId38"/>
    <p:sldId id="284" r:id="rId39"/>
    <p:sldId id="285" r:id="rId40"/>
    <p:sldId id="286" r:id="rId41"/>
    <p:sldId id="287" r:id="rId42"/>
    <p:sldId id="277" r:id="rId43"/>
    <p:sldId id="278" r:id="rId44"/>
    <p:sldId id="288" r:id="rId45"/>
    <p:sldId id="289" r:id="rId46"/>
    <p:sldId id="290" r:id="rId47"/>
    <p:sldId id="291" r:id="rId48"/>
    <p:sldId id="292" r:id="rId49"/>
    <p:sldId id="293" r:id="rId50"/>
    <p:sldId id="295" r:id="rId51"/>
    <p:sldId id="294" r:id="rId52"/>
    <p:sldId id="29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00"/>
    <a:srgbClr val="0000FF"/>
    <a:srgbClr val="A09D00"/>
    <a:srgbClr val="FF00FF"/>
    <a:srgbClr val="27D5F0"/>
    <a:srgbClr val="00FFFF"/>
    <a:srgbClr val="00B2B2"/>
    <a:srgbClr val="00C6BA"/>
    <a:srgbClr val="663F00"/>
    <a:srgbClr val="00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ED1204-E59C-410C-9FE4-358581AA54E3}" v="1" dt="2024-11-06T10:03:10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3"/>
    <p:restoredTop sz="93561"/>
  </p:normalViewPr>
  <p:slideViewPr>
    <p:cSldViewPr snapToGrid="0" snapToObjects="1">
      <p:cViewPr varScale="1">
        <p:scale>
          <a:sx n="65" d="100"/>
          <a:sy n="65" d="100"/>
        </p:scale>
        <p:origin x="1206" y="72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44F71-2A91-C84A-869D-4F4E1A19AFF8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B0918-989A-B147-B126-A98AEDAA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3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7/10/30/16569402/ai-generate-fake-faces-celebs-nvidia-gan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time_continue=1&amp;v=XOxxPcy5Gr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7A99A-F22D-4A8E-9F8F-5479AE732F0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 in lower right corner</a:t>
            </a:r>
          </a:p>
          <a:p>
            <a:r>
              <a:rPr lang="en-US" dirty="0"/>
              <a:t>LAPGAN</a:t>
            </a:r>
            <a:r>
              <a:rPr lang="en-US" baseline="0" dirty="0"/>
              <a:t> next to it</a:t>
            </a:r>
          </a:p>
          <a:p>
            <a:r>
              <a:rPr lang="en-US" baseline="0" dirty="0"/>
              <a:t>6 classes from LSUN</a:t>
            </a:r>
          </a:p>
          <a:p>
            <a:r>
              <a:rPr lang="en-US" baseline="0" dirty="0"/>
              <a:t>Yellow circled images are closest real examples [to show it’s not just generating training data]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0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 in lower right corner</a:t>
            </a:r>
          </a:p>
          <a:p>
            <a:r>
              <a:rPr lang="en-US" dirty="0"/>
              <a:t>LAPGAN</a:t>
            </a:r>
            <a:r>
              <a:rPr lang="en-US" baseline="0" dirty="0"/>
              <a:t> next to it</a:t>
            </a:r>
          </a:p>
          <a:p>
            <a:r>
              <a:rPr lang="en-US" baseline="0" dirty="0"/>
              <a:t>6 classes from LSUN</a:t>
            </a:r>
          </a:p>
          <a:p>
            <a:r>
              <a:rPr lang="en-US" baseline="0" dirty="0"/>
              <a:t>Yellow circled images are closest real examples [to show it’s not just generating training data]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3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</a:t>
            </a:r>
            <a:r>
              <a:rPr lang="en-US" baseline="0" dirty="0"/>
              <a:t> are different draws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is sharper</a:t>
            </a:r>
          </a:p>
          <a:p>
            <a:r>
              <a:rPr lang="en-US" dirty="0"/>
              <a:t>What’s the architecture here? Generative model receives current frame as input (vs. random vector)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0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model receives</a:t>
            </a:r>
            <a:r>
              <a:rPr lang="en-US" baseline="0" dirty="0"/>
              <a:t> low res image as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9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https://www.theverge.com/2017/10/30/16569402/ai-generate-fake-faces-celebs-nvidia-gan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the new NVIDIA GAN paper seems really cool. Here's the demo vid.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https://www.youtube.com/watch?time_continue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=1&amp;v=XOxxPcy5Gr4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44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9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3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3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7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2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66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0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4" y="274641"/>
            <a:ext cx="27432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6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14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0" y="273631"/>
            <a:ext cx="10936320" cy="1137719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0" y="6247376"/>
            <a:ext cx="2803200" cy="472369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28480" cy="472369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1760" y="6247376"/>
            <a:ext cx="2803200" cy="472369"/>
          </a:xfrm>
        </p:spPr>
        <p:txBody>
          <a:bodyPr/>
          <a:lstStyle>
            <a:lvl1pPr>
              <a:defRPr/>
            </a:lvl1pPr>
          </a:lstStyle>
          <a:p>
            <a:fld id="{4174B9A0-CB37-4C83-B880-3D838943E6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667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60" cy="114204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8640" y="1604329"/>
            <a:ext cx="5391360" cy="452495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321" y="1604329"/>
            <a:ext cx="5393280" cy="452495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41DFF-6809-4F2C-9371-97C2D64DBCD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78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4" y="1371604"/>
            <a:ext cx="11176000" cy="4754562"/>
          </a:xfrm>
        </p:spPr>
        <p:txBody>
          <a:bodyPr/>
          <a:lstStyle>
            <a:lvl1pPr marL="88931" indent="-8893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55726">
              <a:spcBef>
                <a:spcPts val="1946"/>
              </a:spcBef>
              <a:spcAft>
                <a:spcPts val="0"/>
              </a:spcAft>
              <a:defRPr sz="2647">
                <a:solidFill>
                  <a:schemeClr val="accent2"/>
                </a:solidFill>
              </a:defRPr>
            </a:lvl2pPr>
            <a:lvl3pPr marL="351604" indent="0">
              <a:spcBef>
                <a:spcPts val="1167"/>
              </a:spcBef>
              <a:buFont typeface="Calibri" pitchFamily="34" charset="0"/>
              <a:buChar char=" "/>
              <a:defRPr sz="2471">
                <a:solidFill>
                  <a:schemeClr val="accent6">
                    <a:lumMod val="75000"/>
                  </a:schemeClr>
                </a:solidFill>
              </a:defRPr>
            </a:lvl3pPr>
            <a:lvl4pPr marL="500257" indent="-145236">
              <a:spcBef>
                <a:spcPts val="1167"/>
              </a:spcBef>
              <a:buFont typeface="Arial"/>
              <a:buChar char="•"/>
              <a:defRPr b="1">
                <a:solidFill>
                  <a:schemeClr val="accent5">
                    <a:lumMod val="75000"/>
                  </a:schemeClr>
                </a:solidFill>
              </a:defRPr>
            </a:lvl4pPr>
            <a:lvl5pPr marL="551919" indent="0">
              <a:spcBef>
                <a:spcPts val="778"/>
              </a:spcBef>
              <a:buFont typeface="Calibri" pitchFamily="34" charset="0"/>
              <a:buNone/>
              <a:defRPr sz="211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2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6" y="4406903"/>
            <a:ext cx="10363200" cy="1362075"/>
          </a:xfrm>
        </p:spPr>
        <p:txBody>
          <a:bodyPr anchor="t"/>
          <a:lstStyle>
            <a:lvl1pPr algn="l">
              <a:defRPr sz="3883" b="1" cap="all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6" y="2906715"/>
            <a:ext cx="10363200" cy="1500187"/>
          </a:xfrm>
        </p:spPr>
        <p:txBody>
          <a:bodyPr anchor="b"/>
          <a:lstStyle>
            <a:lvl1pPr marL="0" indent="0">
              <a:buNone/>
              <a:defRPr sz="1941">
                <a:solidFill>
                  <a:schemeClr val="tx1">
                    <a:tint val="75000"/>
                  </a:schemeClr>
                </a:solidFill>
              </a:defRPr>
            </a:lvl1pPr>
            <a:lvl2pPr marL="444659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89316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3pPr>
            <a:lvl4pPr marL="1333975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4pPr>
            <a:lvl5pPr marL="1778633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5pPr>
            <a:lvl6pPr marL="2223292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6pPr>
            <a:lvl7pPr marL="2667950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7pPr>
            <a:lvl8pPr marL="3112609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8pPr>
            <a:lvl9pPr marL="3557267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7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2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7"/>
            <a:ext cx="5386918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8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7"/>
            <a:ext cx="5389033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6"/>
            <a:ext cx="5389033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6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8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16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2"/>
            <a:ext cx="6815667" cy="5853113"/>
          </a:xfrm>
        </p:spPr>
        <p:txBody>
          <a:bodyPr/>
          <a:lstStyle>
            <a:lvl1pPr>
              <a:defRPr sz="3088"/>
            </a:lvl1pPr>
            <a:lvl2pPr>
              <a:defRPr sz="2735"/>
            </a:lvl2pPr>
            <a:lvl3pPr>
              <a:defRPr sz="2294"/>
            </a:lvl3pPr>
            <a:lvl4pPr>
              <a:defRPr sz="1941"/>
            </a:lvl4pPr>
            <a:lvl5pPr>
              <a:defRPr sz="1941"/>
            </a:lvl5pPr>
            <a:lvl6pPr>
              <a:defRPr sz="1941"/>
            </a:lvl6pPr>
            <a:lvl7pPr>
              <a:defRPr sz="1941"/>
            </a:lvl7pPr>
            <a:lvl8pPr>
              <a:defRPr sz="1941"/>
            </a:lvl8pPr>
            <a:lvl9pPr>
              <a:defRPr sz="1941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2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8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6"/>
            <a:ext cx="7315200" cy="4114800"/>
          </a:xfrm>
        </p:spPr>
        <p:txBody>
          <a:bodyPr/>
          <a:lstStyle>
            <a:lvl1pPr marL="0" indent="0">
              <a:buNone/>
              <a:defRPr sz="3088"/>
            </a:lvl1pPr>
            <a:lvl2pPr marL="444659" indent="0">
              <a:buNone/>
              <a:defRPr sz="2735"/>
            </a:lvl2pPr>
            <a:lvl3pPr marL="889316" indent="0">
              <a:buNone/>
              <a:defRPr sz="2294"/>
            </a:lvl3pPr>
            <a:lvl4pPr marL="1333975" indent="0">
              <a:buNone/>
              <a:defRPr sz="1941"/>
            </a:lvl4pPr>
            <a:lvl5pPr marL="1778633" indent="0">
              <a:buNone/>
              <a:defRPr sz="1941"/>
            </a:lvl5pPr>
            <a:lvl6pPr marL="2223292" indent="0">
              <a:buNone/>
              <a:defRPr sz="1941"/>
            </a:lvl6pPr>
            <a:lvl7pPr marL="2667950" indent="0">
              <a:buNone/>
              <a:defRPr sz="1941"/>
            </a:lvl7pPr>
            <a:lvl8pPr marL="3112609" indent="0">
              <a:buNone/>
              <a:defRPr sz="1941"/>
            </a:lvl8pPr>
            <a:lvl9pPr marL="3557267" indent="0">
              <a:buNone/>
              <a:defRPr sz="1941"/>
            </a:lvl9pPr>
          </a:lstStyle>
          <a:p>
            <a:r>
              <a:rPr lang="en-US" altLang="ja-JP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2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1"/>
            <a:ext cx="10972800" cy="4906963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41000"/>
              </a:lnSpc>
            </a:pPr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41000"/>
                </a:lnSpc>
              </a:pPr>
              <a:t>11/6/2024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41000"/>
              </a:lnSpc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41000"/>
              </a:lnSpc>
            </a:pPr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41000"/>
                </a:lnSpc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0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889409" rtl="0" eaLnBrk="1" latinLnBrk="0" hangingPunct="1">
        <a:spcBef>
          <a:spcPct val="0"/>
        </a:spcBef>
        <a:buNone/>
        <a:defRPr kumimoji="1" sz="353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49034" indent="-249034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44705" indent="-88941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294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67056" indent="-222352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294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889409" indent="0" algn="l" defTabSz="889409" rtl="0" eaLnBrk="1" latinLnBrk="0" hangingPunct="1">
        <a:spcBef>
          <a:spcPct val="20000"/>
        </a:spcBef>
        <a:buFontTx/>
        <a:buNone/>
        <a:defRPr kumimoji="1" sz="194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45875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890579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35284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779988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4705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89409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34114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78818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23523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68227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12932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57636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506.0336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A6F996-7028-158A-D9DD-70E4386B9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4099" t="13281" r="3953" b="-780"/>
          <a:stretch/>
        </p:blipFill>
        <p:spPr bwMode="auto">
          <a:xfrm>
            <a:off x="1524000" y="609600"/>
            <a:ext cx="119634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05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285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make it generate different samples each time it is run?</a:t>
                </a:r>
              </a:p>
              <a:p>
                <a:pPr lvl="1"/>
                <a:r>
                  <a:rPr lang="en-US" dirty="0"/>
                  <a:t>input to model is noise</a:t>
                </a:r>
              </a:p>
              <a:p>
                <a:r>
                  <a:rPr lang="en-US" dirty="0"/>
                  <a:t>Generative model as a neural network</a:t>
                </a: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𝑮</m:t>
                    </m:r>
                    <m:r>
                      <a:rPr lang="en-US" b="1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𝜽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differentiable</a:t>
                </a:r>
              </a:p>
              <a:p>
                <a:pPr lvl="1"/>
                <a:r>
                  <a:rPr lang="en-US" dirty="0"/>
                  <a:t>does not have to be invertible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typically has very high dimensionality (higher than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058401" y="2477597"/>
            <a:ext cx="1650852" cy="2192758"/>
            <a:chOff x="1079157" y="2168678"/>
            <a:chExt cx="2511706" cy="3336194"/>
          </a:xfrm>
        </p:grpSpPr>
        <p:grpSp>
          <p:nvGrpSpPr>
            <p:cNvPr id="5" name="Group 4"/>
            <p:cNvGrpSpPr/>
            <p:nvPr/>
          </p:nvGrpSpPr>
          <p:grpSpPr>
            <a:xfrm>
              <a:off x="1079157" y="2168678"/>
              <a:ext cx="2511706" cy="1796884"/>
              <a:chOff x="1192193" y="3107797"/>
              <a:chExt cx="2511706" cy="179688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192193" y="3107797"/>
                <a:ext cx="2511706" cy="1175589"/>
              </a:xfrm>
              <a:prstGeom prst="rect">
                <a:avLst/>
              </a:prstGeom>
              <a:noFill/>
              <a:ln w="25400">
                <a:solidFill>
                  <a:srgbClr val="27D5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27D5F0"/>
                    </a:solidFill>
                  </a:rPr>
                  <a:t>Generative</a:t>
                </a:r>
                <a:br>
                  <a:rPr lang="en-US" sz="2000" b="1" dirty="0">
                    <a:solidFill>
                      <a:srgbClr val="27D5F0"/>
                    </a:solidFill>
                  </a:rPr>
                </a:br>
                <a:r>
                  <a:rPr lang="en-US" sz="2000" b="1" dirty="0">
                    <a:solidFill>
                      <a:srgbClr val="27D5F0"/>
                    </a:solidFill>
                  </a:rPr>
                  <a:t>Model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3295" y="4081442"/>
              <a:ext cx="1423430" cy="142343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0058401" y="1703799"/>
            <a:ext cx="1650852" cy="789358"/>
            <a:chOff x="10058401" y="1703799"/>
            <a:chExt cx="1650852" cy="78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0058401" y="1703799"/>
                  <a:ext cx="1650852" cy="38100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noise (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27D5F0"/>
                          </a:solidFill>
                          <a:latin typeface="Cambria Math" charset="0"/>
                        </a:rPr>
                        <m:t>𝒛</m:t>
                      </m:r>
                    </m:oMath>
                  </a14:m>
                  <a:r>
                    <a:rPr lang="en-US" sz="2000" b="1" dirty="0">
                      <a:solidFill>
                        <a:srgbClr val="27D5F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8401" y="1703799"/>
                  <a:ext cx="1650852" cy="3810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524" b="-30159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10883827" y="2084803"/>
              <a:ext cx="0" cy="408354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51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Think of it as a critic</a:t>
                </a:r>
              </a:p>
              <a:p>
                <a:pPr lvl="1"/>
                <a:r>
                  <a:rPr lang="en-US" dirty="0"/>
                  <a:t>a good critic can tell real from fake</a:t>
                </a:r>
              </a:p>
              <a:p>
                <a:r>
                  <a:rPr lang="en-US" dirty="0"/>
                  <a:t>Discriminative model as a neural net</a:t>
                </a:r>
              </a:p>
              <a:p>
                <a:pPr lvl="1"/>
                <a:r>
                  <a:rPr lang="en-US" dirty="0"/>
                  <a:t>differentiable</a:t>
                </a: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𝑫</m:t>
                    </m:r>
                    <m:r>
                      <a:rPr lang="en-US" b="1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with value 1 if real, 0 if fake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064789" y="1311118"/>
            <a:ext cx="1735913" cy="2462485"/>
            <a:chOff x="8089558" y="725558"/>
            <a:chExt cx="2611394" cy="3704402"/>
          </a:xfrm>
        </p:grpSpPr>
        <p:sp>
          <p:nvSpPr>
            <p:cNvPr id="5" name="Rectangle 4"/>
            <p:cNvSpPr/>
            <p:nvPr/>
          </p:nvSpPr>
          <p:spPr>
            <a:xfrm>
              <a:off x="8089558" y="2168678"/>
              <a:ext cx="2611394" cy="1464208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5" y="3632886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277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Procedure: Basic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1371604"/>
            <a:ext cx="7650517" cy="4754562"/>
          </a:xfrm>
        </p:spPr>
        <p:txBody>
          <a:bodyPr>
            <a:normAutofit/>
          </a:bodyPr>
          <a:lstStyle/>
          <a:p>
            <a:r>
              <a:rPr lang="en-US" dirty="0"/>
              <a:t>G tries to fool D</a:t>
            </a:r>
          </a:p>
          <a:p>
            <a:r>
              <a:rPr lang="en-US" dirty="0"/>
              <a:t>D tries not to be fooled</a:t>
            </a:r>
          </a:p>
          <a:p>
            <a:r>
              <a:rPr lang="en-US" dirty="0"/>
              <a:t>Models are trained simultaneously</a:t>
            </a:r>
          </a:p>
          <a:p>
            <a:pPr lvl="1"/>
            <a:r>
              <a:rPr lang="en-US" dirty="0"/>
              <a:t>As G gets better, D has a more challenging task</a:t>
            </a:r>
          </a:p>
          <a:p>
            <a:pPr lvl="1"/>
            <a:r>
              <a:rPr lang="en-US" dirty="0"/>
              <a:t>As D gets better, G has a more challenging task</a:t>
            </a:r>
          </a:p>
          <a:p>
            <a:r>
              <a:rPr lang="en-US" dirty="0"/>
              <a:t>Ultimately, we don’t care about the D</a:t>
            </a:r>
          </a:p>
          <a:p>
            <a:pPr lvl="1"/>
            <a:r>
              <a:rPr lang="en-US" dirty="0"/>
              <a:t>Its role is to force G to work harder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2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5" y="1371603"/>
                <a:ext cx="7091676" cy="537905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Train both models simultaneously via stochastic gradient descent using </a:t>
                </a:r>
                <a:r>
                  <a:rPr lang="en-US" dirty="0" err="1"/>
                  <a:t>minibatches</a:t>
                </a:r>
                <a:r>
                  <a:rPr lang="en-US" dirty="0"/>
                  <a:t> consisting of</a:t>
                </a:r>
              </a:p>
              <a:p>
                <a:pPr lvl="1"/>
                <a:r>
                  <a:rPr lang="en-US" dirty="0"/>
                  <a:t>some generated samples</a:t>
                </a:r>
              </a:p>
              <a:p>
                <a:pPr lvl="1"/>
                <a:r>
                  <a:rPr lang="en-US" dirty="0"/>
                  <a:t>some real-world samples</a:t>
                </a:r>
              </a:p>
              <a:p>
                <a:r>
                  <a:rPr lang="en-US" dirty="0"/>
                  <a:t>Training of D is straightforward</a:t>
                </a:r>
              </a:p>
              <a:p>
                <a:r>
                  <a:rPr lang="en-US" dirty="0"/>
                  <a:t>Error for G comes via back propagation through D</a:t>
                </a:r>
              </a:p>
              <a:p>
                <a:pPr lvl="1"/>
                <a:r>
                  <a:rPr lang="en-US" dirty="0"/>
                  <a:t>Two ways to think about training</a:t>
                </a:r>
              </a:p>
              <a:p>
                <a:pPr lvl="2"/>
                <a:r>
                  <a:rPr lang="en-US" dirty="0"/>
                  <a:t>(1) freeze D weights and propagate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through D to determine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(2)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en-US" dirty="0"/>
                  <a:t> and then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𝑮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den>
                    </m:f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 can be trained without altering G, and vice versa</a:t>
                </a:r>
              </a:p>
              <a:p>
                <a:pPr lvl="1"/>
                <a:r>
                  <a:rPr lang="en-US" dirty="0"/>
                  <a:t>May want multiple training epochs of just D so it can stay ahead</a:t>
                </a:r>
              </a:p>
              <a:p>
                <a:pPr lvl="1"/>
                <a:r>
                  <a:rPr lang="en-US" dirty="0"/>
                  <a:t>May want multiple training epochs of just G because it has a harder task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5" y="1371603"/>
                <a:ext cx="7091676" cy="5379053"/>
              </a:xfrm>
              <a:blipFill rotWithShape="0">
                <a:blip r:embed="rId2"/>
                <a:stretch>
                  <a:fillRect t="-1361" b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02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Discriminator Has a Straightforward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5" y="1371603"/>
                <a:ext cx="7091676" cy="53790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 has learned when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500" b="1" i="1" smtClean="0">
                        <a:latin typeface="Cambria Math" charset="0"/>
                      </a:rPr>
                      <m:t>𝑫</m:t>
                    </m:r>
                    <m:d>
                      <m:d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500" b="1" i="1" smtClean="0">
                        <a:latin typeface="Cambria Math" charset="0"/>
                      </a:rPr>
                      <m:t>=</m:t>
                    </m:r>
                    <m:r>
                      <a:rPr lang="en-US" sz="2500" b="1" i="1" smtClean="0">
                        <a:latin typeface="Cambria Math" charset="0"/>
                      </a:rPr>
                      <m:t>𝑷𝒓</m:t>
                    </m:r>
                    <m:d>
                      <m:d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1" i="0" smtClean="0">
                            <a:latin typeface="Cambria Math" charset="0"/>
                          </a:rPr>
                          <m:t>𝐫𝐞𝐚𝐥</m:t>
                        </m:r>
                      </m:e>
                      <m:e>
                        <m:r>
                          <a:rPr lang="en-US" sz="25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500" b="1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5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1" i="1" smtClean="0">
                            <a:latin typeface="Cambria Math" charset="0"/>
                          </a:rPr>
                          <m:t>𝑷𝒓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2500" b="1" i="0" smtClean="0">
                            <a:latin typeface="Cambria Math" charset="0"/>
                          </a:rPr>
                          <m:t>𝐫𝐞𝐚𝐥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500" b="1" i="1" smtClean="0">
                            <a:latin typeface="Cambria Math" charset="0"/>
                          </a:rPr>
                          <m:t>𝑷𝒓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2500" b="1" i="0" smtClean="0">
                            <a:latin typeface="Cambria Math" charset="0"/>
                          </a:rPr>
                          <m:t>𝐫𝐞𝐚𝐥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)+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𝑷𝒓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2500" b="1" i="0" smtClean="0">
                            <a:latin typeface="Cambria Math" charset="0"/>
                          </a:rPr>
                          <m:t>𝐬𝐲𝐧𝐭𝐡𝐞𝐬𝐢𝐳𝐞𝐝</m:t>
                        </m:r>
                        <m:r>
                          <a:rPr lang="en-US" sz="2500" b="1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5" y="1371603"/>
                <a:ext cx="7091676" cy="5379053"/>
              </a:xfrm>
              <a:blipFill rotWithShape="0">
                <a:blip r:embed="rId2"/>
                <a:stretch>
                  <a:fillRect l="-258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260" y="2890226"/>
            <a:ext cx="3086100" cy="40259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0388" y="3537373"/>
            <a:ext cx="1597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+mn-lt"/>
              </a:rPr>
              <a:t>discriminator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0811" y="2917216"/>
            <a:ext cx="59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n-lt"/>
              </a:rPr>
              <a:t>real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67362" y="388792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9100"/>
                </a:solidFill>
                <a:latin typeface="+mn-lt"/>
              </a:rPr>
              <a:t>model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-823270" y="523905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849253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4B7DED9-5FD1-46E6-27DD-A34E148A8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514" t="12500" r="3953"/>
          <a:stretch/>
        </p:blipFill>
        <p:spPr bwMode="auto">
          <a:xfrm>
            <a:off x="1600200" y="381000"/>
            <a:ext cx="12039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Reasons That It’s a Miracle GANs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5" y="1371603"/>
            <a:ext cx="7091676" cy="53790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 has a reinforcement learning task</a:t>
            </a:r>
          </a:p>
          <a:p>
            <a:pPr lvl="1"/>
            <a:r>
              <a:rPr lang="en-US" dirty="0"/>
              <a:t>it knows when it does good (i.e., fools D) but it is not given a supervised signal</a:t>
            </a:r>
          </a:p>
          <a:p>
            <a:pPr lvl="1"/>
            <a:r>
              <a:rPr lang="en-US" dirty="0"/>
              <a:t>reinforcement learning is hard</a:t>
            </a:r>
          </a:p>
          <a:p>
            <a:pPr lvl="1"/>
            <a:r>
              <a:rPr lang="en-US" dirty="0"/>
              <a:t>back prop through D provides G with a supervised signal; the better D is, the better this signal will be</a:t>
            </a:r>
          </a:p>
          <a:p>
            <a:r>
              <a:rPr lang="en-US" dirty="0"/>
              <a:t>Can’t describe optimum via a single loss</a:t>
            </a:r>
          </a:p>
          <a:p>
            <a:pPr lvl="1"/>
            <a:r>
              <a:rPr lang="en-US" dirty="0"/>
              <a:t>Will there be an equilibrium?</a:t>
            </a:r>
          </a:p>
          <a:p>
            <a:r>
              <a:rPr lang="en-US" dirty="0"/>
              <a:t>D is seldom fooled</a:t>
            </a:r>
          </a:p>
          <a:p>
            <a:pPr lvl="1"/>
            <a:r>
              <a:rPr lang="en-US" dirty="0"/>
              <a:t>but G still learns because it gets a gradient telling it how to change in order to do better the next round.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9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Deconvolutional</a:t>
            </a:r>
            <a:r>
              <a:rPr lang="en-US" dirty="0"/>
              <a:t> GANs (DCGAN)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(Radford et al.,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5192202"/>
            <a:ext cx="11176000" cy="93396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Batch normalization important here, apparently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77" y="1371604"/>
            <a:ext cx="7585654" cy="3018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791464" y="3052443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1163395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Deconvolutional</a:t>
            </a:r>
            <a:r>
              <a:rPr lang="en-US" dirty="0"/>
              <a:t> GANs (DCGAN)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(Radford et al., 2015)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-791464" y="3052443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93856" y="2039515"/>
            <a:ext cx="2088547" cy="4754562"/>
          </a:xfrm>
        </p:spPr>
        <p:txBody>
          <a:bodyPr>
            <a:normAutofit/>
          </a:bodyPr>
          <a:lstStyle/>
          <a:p>
            <a:r>
              <a:rPr lang="en-US" sz="2200" dirty="0"/>
              <a:t>Based on LSUN data set</a:t>
            </a:r>
          </a:p>
          <a:p>
            <a:pPr lvl="1"/>
            <a:r>
              <a:rPr lang="en-US" sz="2200" dirty="0"/>
              <a:t>10 scene categories</a:t>
            </a:r>
          </a:p>
          <a:p>
            <a:pPr lvl="1"/>
            <a:r>
              <a:rPr lang="en-US" sz="2200" dirty="0"/>
              <a:t>20 object categories</a:t>
            </a:r>
          </a:p>
          <a:p>
            <a:r>
              <a:rPr lang="en-US" sz="2200" dirty="0">
                <a:hlinkClick r:id="rId2"/>
              </a:rPr>
              <a:t>ArXiv </a:t>
            </a:r>
            <a:r>
              <a:rPr lang="mr-IN" sz="2200" dirty="0">
                <a:hlinkClick r:id="rId2"/>
              </a:rPr>
              <a:t>1506.03365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515" y="1458311"/>
            <a:ext cx="6313777" cy="50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Labels Can Improve Generated Samples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68814" y="3402286"/>
            <a:ext cx="1746263" cy="2313440"/>
            <a:chOff x="10344904" y="2071708"/>
            <a:chExt cx="1746263" cy="2313440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10344904" y="2071708"/>
              <a:ext cx="1746263" cy="2313440"/>
              <a:chOff x="9962990" y="1345183"/>
              <a:chExt cx="1746263" cy="231344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058401" y="2477597"/>
                <a:ext cx="1650852" cy="1181026"/>
                <a:chOff x="1192193" y="3107797"/>
                <a:chExt cx="2511706" cy="1796884"/>
              </a:xfrm>
            </p:grpSpPr>
            <p:sp>
              <p:nvSpPr>
                <p:cNvPr id="13" name="Rectangle 12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9962990" y="1345183"/>
                <a:ext cx="825425" cy="1147974"/>
                <a:chOff x="9962990" y="1345183"/>
                <a:chExt cx="825425" cy="11479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/>
                    <p:cNvSpPr/>
                    <p:nvPr/>
                  </p:nvSpPr>
                  <p:spPr>
                    <a:xfrm rot="10800000">
                      <a:off x="9962990" y="1345183"/>
                      <a:ext cx="825425" cy="739620"/>
                    </a:xfrm>
                    <a:prstGeom prst="rect">
                      <a:avLst/>
                    </a:prstGeom>
                    <a:noFill/>
                    <a:ln w="254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7D5F0"/>
                          </a:solidFill>
                        </a:rPr>
                        <a:t>noise</a:t>
                      </a:r>
                      <a:br>
                        <a:rPr lang="en-US" sz="2000" b="1" dirty="0">
                          <a:solidFill>
                            <a:srgbClr val="27D5F0"/>
                          </a:solidFill>
                        </a:rPr>
                      </a:br>
                      <a:r>
                        <a:rPr lang="en-US" sz="2000" b="1" dirty="0">
                          <a:solidFill>
                            <a:srgbClr val="27D5F0"/>
                          </a:solidFill>
                        </a:rPr>
                        <a:t>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rgbClr val="27D5F0"/>
                              </a:solidFill>
                              <a:latin typeface="Cambria Math" charset="0"/>
                            </a:rPr>
                            <m:t>𝒛</m:t>
                          </m:r>
                        </m:oMath>
                      </a14:m>
                      <a:r>
                        <a:rPr lang="en-US" sz="2000" b="1" dirty="0">
                          <a:solidFill>
                            <a:srgbClr val="27D5F0"/>
                          </a:solidFill>
                        </a:rPr>
                        <a:t>)</a:t>
                      </a:r>
                    </a:p>
                  </p:txBody>
                </p:sp>
              </mc:Choice>
              <mc:Fallback xmlns="">
                <p:sp>
                  <p:nvSpPr>
                    <p:cNvPr id="9" name="Rectangle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9962990" y="1345183"/>
                      <a:ext cx="825425" cy="73962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444" t="-1639" r="-2963" b="-11475"/>
                      </a:stretch>
                    </a:blipFill>
                    <a:ln w="254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10382896" y="2084803"/>
                  <a:ext cx="0" cy="408354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0432973" y="3645528"/>
                  <a:ext cx="825425" cy="739620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class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27D5F0"/>
                          </a:solidFill>
                          <a:latin typeface="Cambria Math" charset="0"/>
                        </a:rPr>
                        <m:t>𝒚</m:t>
                      </m:r>
                    </m:oMath>
                  </a14:m>
                  <a:r>
                    <a:rPr lang="en-US" sz="2000" b="1" dirty="0">
                      <a:solidFill>
                        <a:srgbClr val="27D5F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2973" y="3645528"/>
                  <a:ext cx="825425" cy="739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639" b="-11475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rot="10800000">
              <a:off x="10853708" y="3252734"/>
              <a:ext cx="0" cy="408354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06404" y="1796994"/>
            <a:ext cx="11176000" cy="432917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Denton et al. (2015)                                       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Salimans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(2016)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151849" y="2592165"/>
            <a:ext cx="2289485" cy="2485966"/>
            <a:chOff x="7945449" y="3110957"/>
            <a:chExt cx="2289485" cy="2485966"/>
          </a:xfrm>
        </p:grpSpPr>
        <p:sp>
          <p:nvSpPr>
            <p:cNvPr id="20" name="Rectangle 19"/>
            <p:cNvSpPr/>
            <p:nvPr/>
          </p:nvSpPr>
          <p:spPr>
            <a:xfrm>
              <a:off x="8026368" y="4258193"/>
              <a:ext cx="1923097" cy="866844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8976732" y="5125037"/>
              <a:ext cx="0" cy="471886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261112" y="3786307"/>
              <a:ext cx="0" cy="471886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945449" y="3411284"/>
              <a:ext cx="635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fake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8457291" y="3115848"/>
              <a:ext cx="873957" cy="1147236"/>
              <a:chOff x="9045688" y="3115848"/>
              <a:chExt cx="873957" cy="1147236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V="1">
                <a:off x="9488313" y="3791198"/>
                <a:ext cx="0" cy="471886"/>
              </a:xfrm>
              <a:prstGeom prst="straightConnector1">
                <a:avLst/>
              </a:prstGeom>
              <a:ln w="25400">
                <a:solidFill>
                  <a:srgbClr val="A09D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9045688" y="3115848"/>
                <a:ext cx="873957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>
                    <a:solidFill>
                      <a:srgbClr val="A09D00"/>
                    </a:solidFill>
                  </a:rPr>
                  <a:t>real</a:t>
                </a:r>
                <a:br>
                  <a:rPr lang="en-US" sz="2000" b="1">
                    <a:solidFill>
                      <a:srgbClr val="A09D00"/>
                    </a:solidFill>
                  </a:rPr>
                </a:br>
                <a:r>
                  <a:rPr lang="en-US" sz="2000" b="1">
                    <a:solidFill>
                      <a:srgbClr val="A09D00"/>
                    </a:solidFill>
                  </a:rPr>
                  <a:t>class 1</a:t>
                </a:r>
                <a:endParaRPr lang="en-US" sz="2000" b="1" dirty="0">
                  <a:solidFill>
                    <a:srgbClr val="A09D00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324107" y="3110957"/>
              <a:ext cx="910827" cy="1147236"/>
              <a:chOff x="9027253" y="3115848"/>
              <a:chExt cx="910827" cy="1147236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9488313" y="3791198"/>
                <a:ext cx="0" cy="471886"/>
              </a:xfrm>
              <a:prstGeom prst="straightConnector1">
                <a:avLst/>
              </a:prstGeom>
              <a:ln w="25400">
                <a:solidFill>
                  <a:srgbClr val="A09D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9027253" y="3115848"/>
                    <a:ext cx="910827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rgbClr val="A09D00"/>
                        </a:solidFill>
                      </a:rPr>
                      <a:t>real</a:t>
                    </a:r>
                    <a:br>
                      <a:rPr lang="en-US" sz="2000" b="1" dirty="0">
                        <a:solidFill>
                          <a:srgbClr val="A09D00"/>
                        </a:solidFill>
                      </a:rPr>
                    </a:br>
                    <a:r>
                      <a:rPr lang="en-US" sz="2000" b="1" dirty="0">
                        <a:solidFill>
                          <a:srgbClr val="A09D00"/>
                        </a:solidFill>
                      </a:rPr>
                      <a:t>class </a:t>
                    </a:r>
                    <a14:m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A09D00"/>
                            </a:solidFill>
                            <a:latin typeface="Cambria Math" charset="0"/>
                          </a:rPr>
                          <m:t>𝒏</m:t>
                        </m:r>
                      </m:oMath>
                    </a14:m>
                    <a:endParaRPr lang="en-US" sz="2000" b="1" dirty="0">
                      <a:solidFill>
                        <a:srgbClr val="A09D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7253" y="3115848"/>
                    <a:ext cx="910827" cy="707886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667" t="-4310" b="-1465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/>
            <p:nvPr/>
          </p:nvCxnSpPr>
          <p:spPr>
            <a:xfrm flipV="1">
              <a:off x="9190907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9351778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9516881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293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Labels Can Improve Generated Samples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(Denton et al.,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711" y="4385148"/>
            <a:ext cx="1826923" cy="2293947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LAPGAN</a:t>
            </a:r>
            <a:r>
              <a:rPr lang="en-US" dirty="0"/>
              <a:t>: multiresolution </a:t>
            </a:r>
            <a:r>
              <a:rPr lang="en-US" dirty="0" err="1"/>
              <a:t>deconvolutional</a:t>
            </a:r>
            <a:r>
              <a:rPr lang="en-US" dirty="0"/>
              <a:t> pyramid</a:t>
            </a:r>
          </a:p>
          <a:p>
            <a:r>
              <a:rPr lang="en-US" dirty="0"/>
              <a:t>CC-LAPGAN: class conditional LAPGAN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634" y="1059976"/>
            <a:ext cx="7790731" cy="579802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991365" y="6126166"/>
            <a:ext cx="1708643" cy="680848"/>
          </a:xfrm>
          <a:prstGeom prst="rect">
            <a:avLst/>
          </a:prstGeom>
        </p:spPr>
        <p:txBody>
          <a:bodyPr vert="horz" lIns="100794" tIns="50397" rIns="100794" bIns="50397" rtlCol="0">
            <a:normAutofit fontScale="55000" lnSpcReduction="20000"/>
          </a:bodyPr>
          <a:lstStyle>
            <a:lvl1pPr marL="88931" indent="-88931" algn="l" defTabSz="889409" rtl="0" eaLnBrk="1" latinLnBrk="0" hangingPunct="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kumimoji="1" sz="2735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726" indent="-249034" algn="l" defTabSz="889409" rtl="0" eaLnBrk="1" latinLnBrk="0" hangingPunct="1">
              <a:spcBef>
                <a:spcPts val="1946"/>
              </a:spcBef>
              <a:spcAft>
                <a:spcPts val="0"/>
              </a:spcAft>
              <a:buFont typeface="Wingdings" pitchFamily="2" charset="2"/>
              <a:buChar char="§"/>
              <a:defRPr kumimoji="1" sz="2647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351604" indent="0" algn="l" defTabSz="889409" rtl="0" eaLnBrk="1" latinLnBrk="0" hangingPunct="1">
              <a:spcBef>
                <a:spcPts val="1167"/>
              </a:spcBef>
              <a:buClr>
                <a:schemeClr val="bg1"/>
              </a:buClr>
              <a:buSzPct val="25000"/>
              <a:buFont typeface="Calibri" pitchFamily="34" charset="0"/>
              <a:buChar char=" "/>
              <a:defRPr kumimoji="1" sz="2471" b="1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0257" indent="-145236" algn="l" defTabSz="889409" rtl="0" eaLnBrk="1" latinLnBrk="0" hangingPunct="1">
              <a:spcBef>
                <a:spcPts val="1167"/>
              </a:spcBef>
              <a:buFont typeface="Arial"/>
              <a:buChar char="•"/>
              <a:defRPr kumimoji="1" sz="2294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1919" indent="0" algn="l" defTabSz="889409" rtl="0" eaLnBrk="1" latinLnBrk="0" hangingPunct="1">
              <a:spcBef>
                <a:spcPts val="778"/>
              </a:spcBef>
              <a:buFont typeface="Calibri" pitchFamily="34" charset="0"/>
              <a:buNone/>
              <a:defRPr kumimoji="1"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5875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0579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35284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9988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GAN: original </a:t>
            </a:r>
            <a:r>
              <a:rPr lang="en-US" dirty="0" err="1"/>
              <a:t>Goodfellow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047611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Image Pyramid, Can Also Seed Generator</a:t>
            </a:r>
            <a:br>
              <a:rPr lang="en-US" dirty="0"/>
            </a:br>
            <a:r>
              <a:rPr lang="en-US" dirty="0"/>
              <a:t>With Low-Res Image + Class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(Denton et al.,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bedroom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church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tower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436" y="2961029"/>
            <a:ext cx="10082253" cy="1813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437" y="1084422"/>
            <a:ext cx="10140563" cy="1760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469" y="4905955"/>
            <a:ext cx="10094220" cy="18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70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Schemes to Ensure Samples Are Diverse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Salimans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al.,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nearest neighbor on latent representation  to detect samples in a </a:t>
            </a:r>
            <a:r>
              <a:rPr lang="en-US" dirty="0" err="1"/>
              <a:t>minibatch</a:t>
            </a:r>
            <a:r>
              <a:rPr lang="en-US" dirty="0"/>
              <a:t> that are too similar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47" y="2613989"/>
            <a:ext cx="8518052" cy="4147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309706" y="4487744"/>
            <a:ext cx="2480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n-lt"/>
              </a:rPr>
              <a:t>CIFAR training images</a:t>
            </a:r>
          </a:p>
        </p:txBody>
      </p:sp>
      <p:sp>
        <p:nvSpPr>
          <p:cNvPr id="6" name="TextBox 5"/>
          <p:cNvSpPr txBox="1"/>
          <p:nvPr/>
        </p:nvSpPr>
        <p:spPr>
          <a:xfrm rot="5400000">
            <a:off x="9503778" y="4487744"/>
            <a:ext cx="2253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+mn-lt"/>
              </a:rPr>
              <a:t>Synthesized images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161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kjkjkj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27" y="1371604"/>
            <a:ext cx="10904554" cy="5332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113198" y="3548830"/>
            <a:ext cx="291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+mn-lt"/>
              </a:rPr>
              <a:t>ImageNet training </a:t>
            </a:r>
            <a:r>
              <a:rPr lang="en-US" sz="2000" b="1" dirty="0">
                <a:latin typeface="+mn-lt"/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218362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Picked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77" y="1480502"/>
            <a:ext cx="8380845" cy="50594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146766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Counting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214" y="1371600"/>
            <a:ext cx="7890371" cy="4754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8962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E7D4F7-7467-E803-2D0F-526A148F6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4099" t="13541" r="3368"/>
          <a:stretch/>
        </p:blipFill>
        <p:spPr bwMode="auto">
          <a:xfrm>
            <a:off x="1752600" y="457200"/>
            <a:ext cx="12039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Perspective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34" y="1371604"/>
            <a:ext cx="8855931" cy="50496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40866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Global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23" y="1371604"/>
            <a:ext cx="8482953" cy="5235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330387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Labels: Providing Images as Input to Generator:</a:t>
            </a:r>
            <a:br>
              <a:rPr lang="en-US" dirty="0"/>
            </a:br>
            <a:r>
              <a:rPr lang="en-US" dirty="0"/>
              <a:t>Next Video Frame Prediction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(Lotter et al.,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0748" y="5621572"/>
            <a:ext cx="10087558" cy="10734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MSE tends to produce blurry images on any task</a:t>
            </a:r>
          </a:p>
          <a:p>
            <a:pPr lvl="1"/>
            <a:r>
              <a:rPr lang="en-US" dirty="0"/>
              <a:t>when you can’t predict well, predict the expectation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29" y="1112906"/>
            <a:ext cx="9046762" cy="40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69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Labels: Providing Images as Input to Generator:</a:t>
            </a:r>
            <a:br>
              <a:rPr lang="en-US" dirty="0"/>
            </a:br>
            <a:r>
              <a:rPr lang="en-US" dirty="0"/>
              <a:t>Image Super-Resolution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Ledig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al.,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44" y="1649925"/>
            <a:ext cx="10214919" cy="40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3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Visually-Aware Fashion Recommendation and Design</a:t>
            </a:r>
            <a:br>
              <a:rPr lang="en-US" dirty="0"/>
            </a:br>
            <a:r>
              <a:rPr lang="en-US" dirty="0"/>
              <a:t>With GANs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(Kang et al., 2017)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 predict how much a particular user will like a particular item</a:t>
            </a:r>
          </a:p>
          <a:p>
            <a:pPr lvl="1"/>
            <a:r>
              <a:rPr lang="en-US" dirty="0"/>
              <a:t>Can predict based on features of item (e.g., movie director, dress length)</a:t>
            </a:r>
          </a:p>
          <a:p>
            <a:pPr lvl="1"/>
            <a:r>
              <a:rPr lang="en-US" dirty="0"/>
              <a:t>Can also predict directly from images</a:t>
            </a:r>
          </a:p>
          <a:p>
            <a:r>
              <a:rPr lang="en-US" dirty="0"/>
              <a:t>Twist here is that instead of </a:t>
            </a:r>
            <a:br>
              <a:rPr lang="en-US" dirty="0"/>
            </a:br>
            <a:r>
              <a:rPr lang="en-US" dirty="0"/>
              <a:t>predicting from a predefined set,</a:t>
            </a:r>
            <a:br>
              <a:rPr lang="en-US" dirty="0"/>
            </a:br>
            <a:r>
              <a:rPr lang="en-US" i="1" dirty="0"/>
              <a:t>generate images</a:t>
            </a:r>
            <a:r>
              <a:rPr lang="en-US" dirty="0"/>
              <a:t> that would be liked.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68" y="3306770"/>
            <a:ext cx="5549900" cy="320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52084" y="4812632"/>
            <a:ext cx="4604084" cy="21336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5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Visually-Aware Fashion Recommendation and Design</a:t>
            </a:r>
            <a:br>
              <a:rPr lang="en-US" dirty="0"/>
            </a:br>
            <a:r>
              <a:rPr lang="en-US" dirty="0"/>
              <a:t>With GANs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(Kang et al., 2017)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class-conditional generator and discriminator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8554" y="2848811"/>
            <a:ext cx="47117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Visually-Aware Fashion Recommendation and Design</a:t>
            </a:r>
            <a:br>
              <a:rPr lang="en-US" dirty="0"/>
            </a:br>
            <a:r>
              <a:rPr lang="en-US" dirty="0"/>
              <a:t>With GANs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(Kang et al., 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01533" y="1371604"/>
                <a:ext cx="3884859" cy="4754562"/>
              </a:xfrm>
            </p:spPr>
            <p:txBody>
              <a:bodyPr/>
              <a:lstStyle/>
              <a:p>
                <a:r>
                  <a:rPr lang="en-US" dirty="0"/>
                  <a:t>Optimize with GAN</a:t>
                </a:r>
              </a:p>
              <a:p>
                <a:pPr lvl="1"/>
                <a:r>
                  <a:rPr lang="en-US" dirty="0"/>
                  <a:t>find latent representation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dirty="0"/>
                  <a:t> that obtains the highest recommendation score</a:t>
                </a:r>
              </a:p>
              <a:p>
                <a:pPr lvl="1"/>
                <a:r>
                  <a:rPr lang="en-US" dirty="0"/>
                  <a:t>gradient ascent search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1533" y="1371604"/>
                <a:ext cx="3884859" cy="4754562"/>
              </a:xfrm>
              <a:blipFill rotWithShape="0">
                <a:blip r:embed="rId2"/>
                <a:stretch>
                  <a:fillRect l="-471" t="-1154" r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334" y="1291388"/>
            <a:ext cx="3501171" cy="52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07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0"/>
            <a:ext cx="471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46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Cycle GANs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(Zhu et al., 2017; arXiv:1703:10593v2 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cs.CV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])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5" y="1740570"/>
            <a:ext cx="1775322" cy="47484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Given two image collections</a:t>
            </a:r>
          </a:p>
          <a:p>
            <a:pPr lvl="1"/>
            <a:r>
              <a:rPr lang="en-US" dirty="0"/>
              <a:t>algorithm learns to translate an image from one collection to the other</a:t>
            </a:r>
          </a:p>
          <a:p>
            <a:pPr lvl="1"/>
            <a:r>
              <a:rPr lang="en-US" dirty="0"/>
              <a:t>does not require </a:t>
            </a:r>
            <a:r>
              <a:rPr lang="en-US" dirty="0" err="1"/>
              <a:t>corres-pondence</a:t>
            </a:r>
            <a:r>
              <a:rPr lang="en-US" dirty="0"/>
              <a:t> between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6368" y="1684421"/>
            <a:ext cx="9588500" cy="43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38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700" y="0"/>
            <a:ext cx="606391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158" y="2905780"/>
            <a:ext cx="213475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F6FC6"/>
                </a:solidFill>
              </a:rPr>
              <a:t>Photos</a:t>
            </a:r>
          </a:p>
          <a:p>
            <a:r>
              <a:rPr lang="en-US" sz="3100" b="1" dirty="0">
                <a:solidFill>
                  <a:srgbClr val="0F6FC6"/>
                </a:solidFill>
                <a:latin typeface="+mn-lt"/>
              </a:rPr>
              <a:t>to paintings</a:t>
            </a:r>
          </a:p>
        </p:txBody>
      </p:sp>
    </p:spTree>
    <p:extLst>
      <p:ext uri="{BB962C8B-B14F-4D97-AF65-F5344CB8AC3E}">
        <p14:creationId xmlns:p14="http://schemas.microsoft.com/office/powerpoint/2010/main" val="47720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03239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1158" y="2905780"/>
            <a:ext cx="176766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F6FC6"/>
                </a:solidFill>
              </a:rPr>
              <a:t>Paintings</a:t>
            </a:r>
          </a:p>
          <a:p>
            <a:r>
              <a:rPr lang="en-US" sz="3100" b="1" dirty="0">
                <a:solidFill>
                  <a:srgbClr val="0F6FC6"/>
                </a:solidFill>
                <a:latin typeface="+mn-lt"/>
              </a:rPr>
              <a:t>to photos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900" y="0"/>
            <a:ext cx="6156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4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7200" y="0"/>
            <a:ext cx="6180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48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GAN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resolution </a:t>
            </a:r>
            <a:r>
              <a:rPr lang="en-US"/>
              <a:t>image synthesis</a:t>
            </a:r>
          </a:p>
        </p:txBody>
      </p:sp>
    </p:spTree>
    <p:extLst>
      <p:ext uri="{BB962C8B-B14F-4D97-AF65-F5344CB8AC3E}">
        <p14:creationId xmlns:p14="http://schemas.microsoft.com/office/powerpoint/2010/main" val="199469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3514" t="12500" r="4539"/>
          <a:stretch/>
        </p:blipFill>
        <p:spPr bwMode="auto">
          <a:xfrm>
            <a:off x="304800" y="152400"/>
            <a:ext cx="119634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2015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100622</TotalTime>
  <Words>1067</Words>
  <Application>Microsoft Office PowerPoint</Application>
  <PresentationFormat>Widescreen</PresentationFormat>
  <Paragraphs>170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Cambria Math</vt:lpstr>
      <vt:lpstr>Wingdings</vt:lpstr>
      <vt:lpstr>Default2015</vt:lpstr>
      <vt:lpstr>PowerPoint Presentation</vt:lpstr>
      <vt:lpstr>PowerPoint Presentation</vt:lpstr>
      <vt:lpstr>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Generative Model</vt:lpstr>
      <vt:lpstr>Discriminative Model</vt:lpstr>
      <vt:lpstr>Training Procedure: Basic Idea</vt:lpstr>
      <vt:lpstr>Training Procedure</vt:lpstr>
      <vt:lpstr>The Discriminator Has a Straightforward Task</vt:lpstr>
      <vt:lpstr>Three Reasons That It’s a Miracle GANs Work</vt:lpstr>
      <vt:lpstr>Deconvolutional GANs (DCGAN) (Radford et al., 2015)</vt:lpstr>
      <vt:lpstr>Deconvolutional GANs (DCGAN) (Radford et al., 2015)</vt:lpstr>
      <vt:lpstr>Using Labels Can Improve Generated Samples</vt:lpstr>
      <vt:lpstr>Using Labels Can Improve Generated Samples (Denton et al., 2015)</vt:lpstr>
      <vt:lpstr>With Image Pyramid, Can Also Seed Generator With Low-Res Image + Class (Denton et al., 2015)</vt:lpstr>
      <vt:lpstr>Schemes to Ensure Samples Are Diverse (Salimans et al., 2016)</vt:lpstr>
      <vt:lpstr>PowerPoint Presentation</vt:lpstr>
      <vt:lpstr>Cherry Picked Results</vt:lpstr>
      <vt:lpstr>Problems With Counting</vt:lpstr>
      <vt:lpstr>Problems With Perspective</vt:lpstr>
      <vt:lpstr>Problems With Global Structure</vt:lpstr>
      <vt:lpstr>Beyond Labels: Providing Images as Input to Generator: Next Video Frame Prediction (Lotter et al., 2016)</vt:lpstr>
      <vt:lpstr>Beyond Labels: Providing Images as Input to Generator: Image Super-Resolution (Ledig et al., 2016)</vt:lpstr>
      <vt:lpstr>Visually-Aware Fashion Recommendation and Design With GANs (Kang et al., 2017)</vt:lpstr>
      <vt:lpstr>Visually-Aware Fashion Recommendation and Design With GANs (Kang et al., 2017)</vt:lpstr>
      <vt:lpstr>Visually-Aware Fashion Recommendation and Design With GANs (Kang et al., 2017)</vt:lpstr>
      <vt:lpstr>PowerPoint Presentation</vt:lpstr>
      <vt:lpstr>Cycle GANs (Zhu et al., 2017; arXiv:1703:10593v2 [cs.CV])</vt:lpstr>
      <vt:lpstr>PowerPoint Presentation</vt:lpstr>
      <vt:lpstr>PowerPoint Presentation</vt:lpstr>
      <vt:lpstr>PowerPoint Presentation</vt:lpstr>
      <vt:lpstr>Star GAN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Michael C. Mozer</dc:creator>
  <cp:keywords/>
  <dc:description/>
  <cp:lastModifiedBy>Dr. Muhammad Faisal Hayat</cp:lastModifiedBy>
  <cp:revision>5090</cp:revision>
  <cp:lastPrinted>2016-03-26T19:02:22Z</cp:lastPrinted>
  <dcterms:created xsi:type="dcterms:W3CDTF">2015-11-30T16:35:29Z</dcterms:created>
  <dcterms:modified xsi:type="dcterms:W3CDTF">2024-11-06T10:06:16Z</dcterms:modified>
  <cp:category/>
</cp:coreProperties>
</file>